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3" r:id="rId18"/>
    <p:sldId id="275" r:id="rId19"/>
    <p:sldId id="272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4CFD3-5B15-4428-927D-297483218426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6A661-3417-4C54-96E1-999B2B94013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8EA0-9F9A-4579-ABF3-3E813F4958D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28EA0-9F9A-4579-ABF3-3E813F4958D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802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47E7-19E4-408A-8632-9C7B5861CEA1}" type="datetimeFigureOut">
              <a:rPr lang="hu-HU" smtClean="0"/>
              <a:pPr/>
              <a:t>2015.11.16.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D166-D228-4D9D-A46E-36E14C619EB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403648" y="332656"/>
            <a:ext cx="7669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zövegdoboz 13"/>
          <p:cNvSpPr txBox="1"/>
          <p:nvPr/>
        </p:nvSpPr>
        <p:spPr>
          <a:xfrm>
            <a:off x="395536" y="1772816"/>
            <a:ext cx="831573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sng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hu-HU" sz="5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5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5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7504" y="3717032"/>
            <a:ext cx="8893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Gábor Lakatos</a:t>
            </a:r>
          </a:p>
          <a:p>
            <a:pPr algn="ctr"/>
            <a:r>
              <a:rPr lang="hu-HU" sz="2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09 </a:t>
            </a:r>
            <a:r>
              <a:rPr lang="hu-H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november 2015</a:t>
            </a:r>
          </a:p>
          <a:p>
            <a:pPr algn="ctr"/>
            <a:endParaRPr lang="hu-HU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-1" y="3573016"/>
            <a:ext cx="91440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églalap 2"/>
          <p:cNvSpPr>
            <a:spLocks noChangeArrowheads="1"/>
          </p:cNvSpPr>
          <p:nvPr/>
        </p:nvSpPr>
        <p:spPr bwMode="auto">
          <a:xfrm>
            <a:off x="1331640" y="4869160"/>
            <a:ext cx="6696744" cy="1152128"/>
          </a:xfrm>
          <a:prstGeom prst="rect">
            <a:avLst/>
          </a:prstGeom>
          <a:solidFill>
            <a:srgbClr val="C6D9F1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hu-HU" sz="2200" b="1" dirty="0" smtClean="0">
              <a:solidFill>
                <a:srgbClr val="002060"/>
              </a:solidFill>
            </a:endParaRPr>
          </a:p>
          <a:p>
            <a:pPr algn="ctr"/>
            <a:r>
              <a:rPr lang="hu-H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hu-HU" sz="2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hu-H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2</a:t>
            </a:r>
            <a:r>
              <a:rPr lang="hu-HU" sz="22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Eastern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European </a:t>
            </a:r>
            <a:endParaRPr lang="hu-H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hu-H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endParaRPr lang="hu-H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  <p:sp>
        <p:nvSpPr>
          <p:cNvPr id="15" name="Szövegdoboz 14"/>
          <p:cNvSpPr txBox="1"/>
          <p:nvPr/>
        </p:nvSpPr>
        <p:spPr>
          <a:xfrm>
            <a:off x="1336573" y="153448"/>
            <a:ext cx="7575855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u-HU" sz="16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2</a:t>
            </a:r>
            <a:r>
              <a:rPr lang="hu-HU" sz="16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Eastern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European </a:t>
            </a:r>
            <a:endParaRPr lang="hu-HU" sz="1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Pancreatic</a:t>
            </a:r>
            <a:r>
              <a:rPr lang="hu-HU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hu-HU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endParaRPr lang="hu-H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9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685810" y="189801"/>
            <a:ext cx="656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51520" y="1364570"/>
            <a:ext cx="460851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Details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Alcohol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consumption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Smoking</a:t>
            </a:r>
            <a:endParaRPr lang="hu-H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abuse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infectious</a:t>
            </a:r>
            <a:r>
              <a:rPr lang="hu-H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mellitus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r>
              <a:rPr lang="hu-H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metabolism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disorder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Familial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Medication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taken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Diet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BMI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6822" y="2132856"/>
            <a:ext cx="5381643" cy="3798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685810" y="189801"/>
            <a:ext cx="656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51520" y="1364570"/>
            <a:ext cx="460851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signs</a:t>
            </a:r>
            <a:endParaRPr lang="hu-HU" sz="2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Abdominal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pain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Nausea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Vomiting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appetite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Jaundice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0635" y="2313322"/>
            <a:ext cx="5803814" cy="334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685810" y="189801"/>
            <a:ext cx="656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51520" y="1364570"/>
            <a:ext cx="460851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histological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Survival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status</a:t>
            </a: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(Overall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survival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ECOG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PS status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Tumor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markers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CA 19-9, CEA</a:t>
            </a:r>
          </a:p>
          <a:p>
            <a:pPr>
              <a:lnSpc>
                <a:spcPct val="150000"/>
              </a:lnSpc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ct val="150000"/>
              </a:lnSpc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412776"/>
            <a:ext cx="4536504" cy="495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685810" y="189801"/>
            <a:ext cx="656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51520" y="1364570"/>
            <a:ext cx="4608512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Tumor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Staging</a:t>
            </a:r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pathological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Surgical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resectability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surgical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intervention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Endoscopic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Radiological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intervention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417690"/>
            <a:ext cx="5507657" cy="489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685810" y="189801"/>
            <a:ext cx="656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51520" y="1364570"/>
            <a:ext cx="460851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Oncological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therapy</a:t>
            </a:r>
            <a:endParaRPr lang="hu-HU" sz="2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Chemotherapy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Radiotherapy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Molecular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targeted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agents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Somatostatin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analogue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Peptid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receptor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radionuclide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Progression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free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survival</a:t>
            </a:r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556792"/>
            <a:ext cx="4381943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685810" y="189801"/>
            <a:ext cx="656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51520" y="1364570"/>
            <a:ext cx="460851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Supportive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hu-HU" sz="2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Pain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management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Pancreas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enzime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substitution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Nutritional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supplements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72816"/>
            <a:ext cx="5420954" cy="3840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2704836" y="189801"/>
            <a:ext cx="45308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Mandatory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539552" y="1124744"/>
            <a:ext cx="79208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u-HU" sz="22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Mandatory</a:t>
            </a:r>
            <a:r>
              <a:rPr lang="hu-HU" sz="2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2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u-H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hu-H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birth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u-H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hu-H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hu-HU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u-H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hu-H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stage</a:t>
            </a:r>
            <a:r>
              <a:rPr lang="hu-H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resectability</a:t>
            </a:r>
            <a:endParaRPr lang="hu-H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u-H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Histological</a:t>
            </a:r>
            <a:r>
              <a:rPr lang="hu-H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hu-H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hu-HU" sz="2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hu-H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mandatory</a:t>
            </a:r>
            <a:endParaRPr lang="hu-HU" sz="2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2704836" y="189801"/>
            <a:ext cx="45308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5496" y="1542271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Submitted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manager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monitor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Inpossible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Possibility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  <p:grpSp>
        <p:nvGrpSpPr>
          <p:cNvPr id="12" name="Csoportba foglalás 11"/>
          <p:cNvGrpSpPr/>
          <p:nvPr/>
        </p:nvGrpSpPr>
        <p:grpSpPr>
          <a:xfrm>
            <a:off x="4067944" y="2276872"/>
            <a:ext cx="4752975" cy="3685778"/>
            <a:chOff x="4067944" y="2276872"/>
            <a:chExt cx="4752975" cy="368577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67944" y="2276872"/>
              <a:ext cx="4752975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39952" y="3429000"/>
              <a:ext cx="447675" cy="2533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87627" y="3501008"/>
              <a:ext cx="3486150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2704836" y="189801"/>
            <a:ext cx="45308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539552" y="1305336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mortality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PC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Europe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prospectively collect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data of pancreatic cancer</a:t>
            </a: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renewed</a:t>
            </a:r>
            <a:endParaRPr 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collection</a:t>
            </a: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övegdoboz 12"/>
          <p:cNvSpPr txBox="1"/>
          <p:nvPr/>
        </p:nvSpPr>
        <p:spPr>
          <a:xfrm>
            <a:off x="1887116" y="1772816"/>
            <a:ext cx="5204438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sng">
            <a:solidFill>
              <a:schemeClr val="bg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algn="ctr"/>
            <a:r>
              <a:rPr lang="hu-HU" sz="6000" b="1" dirty="0" err="1" smtClean="0">
                <a:solidFill>
                  <a:schemeClr val="tx2">
                    <a:lumMod val="75000"/>
                  </a:schemeClr>
                </a:solidFill>
              </a:rPr>
              <a:t>Thank</a:t>
            </a:r>
            <a:r>
              <a:rPr lang="hu-HU" sz="6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6000" b="1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hu-HU" sz="6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6000" b="1" dirty="0" err="1" smtClean="0">
                <a:solidFill>
                  <a:schemeClr val="tx2">
                    <a:lumMod val="75000"/>
                  </a:schemeClr>
                </a:solidFill>
              </a:rPr>
              <a:t>for</a:t>
            </a:r>
            <a:endParaRPr lang="hu-HU" sz="6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u-HU" sz="6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6000" b="1" dirty="0" err="1" smtClean="0">
                <a:solidFill>
                  <a:schemeClr val="tx2">
                    <a:lumMod val="75000"/>
                  </a:schemeClr>
                </a:solidFill>
              </a:rPr>
              <a:t>your</a:t>
            </a:r>
            <a:r>
              <a:rPr lang="hu-HU" sz="6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6000" b="1" dirty="0" err="1" smtClean="0">
                <a:solidFill>
                  <a:schemeClr val="tx2">
                    <a:lumMod val="75000"/>
                  </a:schemeClr>
                </a:solidFill>
              </a:rPr>
              <a:t>attention</a:t>
            </a:r>
            <a:r>
              <a:rPr lang="hu-HU" sz="6000" b="1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hu-H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15572" y="4401686"/>
            <a:ext cx="85936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b="1" dirty="0" smtClean="0"/>
              <a:t>THE HUNGARIAN PANCREATIC STUDY GROUP</a:t>
            </a:r>
          </a:p>
          <a:p>
            <a:pPr algn="ctr"/>
            <a:r>
              <a:rPr lang="hu-HU" sz="2600" b="1" dirty="0" smtClean="0"/>
              <a:t>IS COMMITTED TO IMPROVING</a:t>
            </a:r>
          </a:p>
          <a:p>
            <a:pPr algn="ctr"/>
            <a:r>
              <a:rPr lang="hu-HU" sz="2600" b="1" dirty="0" smtClean="0"/>
              <a:t>THE LIFES OF PATIENTS SUFFERING FROM</a:t>
            </a:r>
          </a:p>
          <a:p>
            <a:pPr algn="ctr"/>
            <a:r>
              <a:rPr lang="hu-HU" sz="2600" b="1" dirty="0" smtClean="0"/>
              <a:t> PANCREATIC DISEASES!</a:t>
            </a:r>
          </a:p>
          <a:p>
            <a:pPr algn="ctr"/>
            <a:endParaRPr lang="en-GB" sz="2800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2220327" y="5827911"/>
            <a:ext cx="4894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www.pancreas.hu</a:t>
            </a:r>
            <a:endParaRPr lang="en-GB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1336573" y="38242"/>
            <a:ext cx="7575855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u-HU" sz="16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2</a:t>
            </a:r>
            <a:r>
              <a:rPr lang="hu-HU" sz="1600" b="1" baseline="30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Eastern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hu-HU" sz="16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lang="hu-HU" sz="1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European </a:t>
            </a:r>
            <a:endParaRPr lang="hu-HU" sz="1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Pancreatic</a:t>
            </a:r>
            <a:r>
              <a:rPr lang="hu-HU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hu-HU" sz="2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</a:t>
            </a:r>
            <a:endParaRPr lang="hu-H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2565724" y="711387"/>
            <a:ext cx="4742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cap="all" dirty="0" smtClean="0">
                <a:solidFill>
                  <a:schemeClr val="tx2">
                    <a:lumMod val="75000"/>
                  </a:schemeClr>
                </a:solidFill>
              </a:rPr>
              <a:t>PANCREATIC CANCER (PC) </a:t>
            </a:r>
            <a:r>
              <a:rPr lang="hu-HU" sz="2400" b="1" cap="all" dirty="0" err="1" smtClean="0">
                <a:solidFill>
                  <a:schemeClr val="tx2">
                    <a:lumMod val="75000"/>
                  </a:schemeClr>
                </a:solidFill>
              </a:rPr>
              <a:t>registry</a:t>
            </a:r>
            <a:endParaRPr lang="hu-HU" sz="24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Kép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9962" y="2230827"/>
            <a:ext cx="1074316" cy="1019661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036" y="2155807"/>
            <a:ext cx="1434226" cy="1169700"/>
          </a:xfrm>
          <a:prstGeom prst="rect">
            <a:avLst/>
          </a:prstGeom>
        </p:spPr>
      </p:pic>
      <p:pic>
        <p:nvPicPr>
          <p:cNvPr id="24" name="Kép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96530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zövegdoboz 12"/>
          <p:cNvSpPr txBox="1"/>
          <p:nvPr/>
        </p:nvSpPr>
        <p:spPr>
          <a:xfrm>
            <a:off x="1403648" y="189801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cap="all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hu-HU" sz="2400" b="1" cap="all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artalom helye 2"/>
          <p:cNvSpPr txBox="1">
            <a:spLocks/>
          </p:cNvSpPr>
          <p:nvPr/>
        </p:nvSpPr>
        <p:spPr>
          <a:xfrm>
            <a:off x="590872" y="119675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Pancreatic</a:t>
            </a: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cancer</a:t>
            </a: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remains</a:t>
            </a: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 major </a:t>
            </a:r>
            <a:r>
              <a:rPr kumimoji="0" lang="hu-H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health</a:t>
            </a: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problem</a:t>
            </a:r>
            <a:endParaRPr kumimoji="0" lang="hu-HU" sz="20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Incidence</a:t>
            </a:r>
            <a:endParaRPr kumimoji="0" lang="hu-HU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-Worldwide</a:t>
            </a:r>
            <a:r>
              <a:rPr kumimoji="0" lang="hu-HU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(2008)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new</a:t>
            </a:r>
            <a:r>
              <a:rPr kumimoji="0" lang="hu-HU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cases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   279 000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deaths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         266 000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Hungary (2010):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new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cases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        2373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deaths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             1837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Prognosis</a:t>
            </a:r>
            <a:r>
              <a:rPr kumimoji="0" lang="hu-H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unfavourable</a:t>
            </a:r>
            <a:endParaRPr kumimoji="0" lang="hu-H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1-year 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survival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19%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5-year </a:t>
            </a:r>
            <a:r>
              <a:rPr kumimoji="0" lang="hu-H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survival</a:t>
            </a:r>
            <a:r>
              <a:rPr kumimoji="0" lang="hu-H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                       0,4-4%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artalom helye 2"/>
          <p:cNvSpPr txBox="1">
            <a:spLocks/>
          </p:cNvSpPr>
          <p:nvPr/>
        </p:nvSpPr>
        <p:spPr>
          <a:xfrm>
            <a:off x="323528" y="1567333"/>
            <a:ext cx="8363272" cy="51020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Central</a:t>
            </a:r>
            <a:r>
              <a:rPr kumimoji="0" lang="hu-HU" sz="2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Europe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limited </a:t>
            </a: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information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Worse</a:t>
            </a:r>
            <a:r>
              <a:rPr kumimoji="0" lang="hu-H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prognosis</a:t>
            </a:r>
            <a:r>
              <a:rPr kumimoji="0" lang="hu-H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compared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western </a:t>
            </a: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countries</a:t>
            </a:r>
            <a:endParaRPr kumimoji="0" lang="hu-HU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Increasing</a:t>
            </a:r>
            <a:r>
              <a:rPr kumimoji="0" lang="hu-H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incidence</a:t>
            </a:r>
            <a:r>
              <a:rPr kumimoji="0" lang="hu-H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and </a:t>
            </a:r>
            <a:r>
              <a:rPr kumimoji="0" lang="hu-H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mortality</a:t>
            </a:r>
            <a:r>
              <a:rPr kumimoji="0" lang="hu-H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(1.)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(</a:t>
            </a: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Romania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Albania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Croatia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Serbia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)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2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Possible</a:t>
            </a:r>
            <a:r>
              <a:rPr kumimoji="0" lang="hu-HU" sz="2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hu-HU" sz="22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explanation</a:t>
            </a:r>
            <a:r>
              <a:rPr kumimoji="0" lang="hu-HU" sz="2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Differences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use and access of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diagnostic tools</a:t>
            </a:r>
            <a:r>
              <a:rPr lang="hu-H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hu-H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hu-H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modalities</a:t>
            </a:r>
            <a:endParaRPr kumimoji="0" lang="hu-HU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  <a:buFontTx/>
              <a:buChar char="-"/>
              <a:defRPr/>
            </a:pPr>
            <a:r>
              <a:rPr kumimoji="0" lang="hu-H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changes in the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risk factors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(for example smoking)</a:t>
            </a:r>
            <a:endParaRPr kumimoji="0" lang="hu-HU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(1.) </a:t>
            </a:r>
            <a:r>
              <a:rPr kumimoji="0" lang="hu-H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Hariharan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 et </a:t>
            </a:r>
            <a:r>
              <a:rPr kumimoji="0" lang="hu-H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</a:t>
            </a:r>
            <a:endParaRPr kumimoji="0" lang="hu-H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403648" y="189801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cap="all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hu-HU" sz="2400" b="1" cap="all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artalom helye 2"/>
          <p:cNvSpPr txBox="1">
            <a:spLocks/>
          </p:cNvSpPr>
          <p:nvPr/>
        </p:nvSpPr>
        <p:spPr>
          <a:xfrm>
            <a:off x="323528" y="1340768"/>
            <a:ext cx="8640960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600" b="1" i="0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Registry</a:t>
            </a:r>
            <a:r>
              <a:rPr kumimoji="0" lang="hu-HU" sz="46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4600" b="1" i="0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for</a:t>
            </a:r>
            <a:r>
              <a:rPr kumimoji="0" lang="hu-HU" sz="4600" b="1" i="0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4600" b="1" i="0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Pancreatic</a:t>
            </a:r>
            <a:r>
              <a:rPr kumimoji="0" lang="hu-HU" sz="4600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4600" b="1" i="0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Patients</a:t>
            </a:r>
            <a:r>
              <a:rPr kumimoji="0" lang="hu-HU" sz="4600" b="1" i="0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(RPP)</a:t>
            </a:r>
            <a:endParaRPr kumimoji="0" lang="hu-HU" sz="4600" b="1" i="0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  <a:defRPr/>
            </a:pPr>
            <a:r>
              <a:rPr lang="hu-HU" sz="3300" noProof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Est.: 2012</a:t>
            </a:r>
          </a:p>
          <a:p>
            <a:pPr lvl="0">
              <a:lnSpc>
                <a:spcPct val="17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3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eb</a:t>
            </a:r>
            <a:r>
              <a:rPr lang="en-US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-based electronic </a:t>
            </a:r>
            <a:r>
              <a:rPr lang="en-US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collection method</a:t>
            </a:r>
            <a:endParaRPr lang="hu-HU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1600 patients</a:t>
            </a:r>
            <a:r>
              <a:rPr lang="hu-H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 1300 blood samples in the </a:t>
            </a:r>
            <a:r>
              <a:rPr lang="en-US" sz="33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Biobank</a:t>
            </a:r>
            <a:r>
              <a:rPr lang="en-US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hu-HU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en-US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Hungarian 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centers</a:t>
            </a:r>
            <a:endParaRPr lang="hu-HU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US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centers from 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abroad</a:t>
            </a:r>
            <a:endParaRPr lang="hu-HU" sz="3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  <a:defRPr/>
            </a:pPr>
            <a:r>
              <a:rPr kumimoji="0" lang="hu-HU" sz="4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Pancreatic</a:t>
            </a:r>
            <a:r>
              <a:rPr kumimoji="0" lang="hu-H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hu-HU" sz="4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hu-HU" sz="4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ancer</a:t>
            </a:r>
            <a:r>
              <a:rPr kumimoji="0" lang="hu-H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hu-HU" sz="4600" b="1" noProof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hu-HU" sz="4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egistry</a:t>
            </a:r>
            <a:endParaRPr kumimoji="0" lang="hu-HU" sz="4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  <a:defRPr/>
            </a:pPr>
            <a:r>
              <a:rPr lang="hu-H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hu-H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7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u-H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prospectively collect 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data of pancreatic cancer in the </a:t>
            </a:r>
            <a:endParaRPr lang="hu-HU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  <a:defRPr/>
            </a:pPr>
            <a:r>
              <a:rPr lang="hu-HU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Hungarian population</a:t>
            </a:r>
            <a:r>
              <a:rPr lang="hu-H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</a:t>
            </a:r>
            <a:r>
              <a:rPr kumimoji="0" lang="hu-H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Epidemiology</a:t>
            </a:r>
            <a:r>
              <a:rPr kumimoji="0" lang="hu-H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hu-HU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Risk</a:t>
            </a:r>
            <a:r>
              <a:rPr kumimoji="0" lang="hu-H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hu-HU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factors</a:t>
            </a:r>
            <a:r>
              <a:rPr kumimoji="0" lang="hu-H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hu-HU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Diagnosis</a:t>
            </a:r>
            <a:r>
              <a:rPr kumimoji="0" lang="hu-H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hu-HU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Staging</a:t>
            </a:r>
            <a:r>
              <a:rPr kumimoji="0" lang="hu-H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hu-HU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Treatment</a:t>
            </a:r>
            <a:r>
              <a:rPr kumimoji="0" lang="hu-H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hu-HU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Survival</a:t>
            </a:r>
            <a:endParaRPr kumimoji="0" lang="hu-HU" sz="33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3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collect</a:t>
            </a:r>
            <a:r>
              <a:rPr lang="hu-H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hu-H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hu-H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further</a:t>
            </a:r>
            <a:r>
              <a:rPr lang="hu-H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hu-H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projects</a:t>
            </a:r>
            <a:endParaRPr kumimoji="0" lang="hu-HU" sz="33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ct val="20000"/>
              </a:spcBef>
              <a:defRPr/>
            </a:pPr>
            <a:endParaRPr kumimoji="0" lang="hu-H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403648" y="189801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cap="all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hu-HU" sz="2400" b="1" cap="all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340768"/>
            <a:ext cx="165618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Csoportba foglalás 34"/>
          <p:cNvGrpSpPr/>
          <p:nvPr/>
        </p:nvGrpSpPr>
        <p:grpSpPr>
          <a:xfrm>
            <a:off x="4644009" y="1844824"/>
            <a:ext cx="3672407" cy="2520280"/>
            <a:chOff x="1187624" y="2348880"/>
            <a:chExt cx="6577931" cy="4176464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7624" y="2348880"/>
              <a:ext cx="6577931" cy="41764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Csoportba foglalás 10"/>
            <p:cNvGrpSpPr/>
            <p:nvPr/>
          </p:nvGrpSpPr>
          <p:grpSpPr>
            <a:xfrm>
              <a:off x="3347864" y="2924944"/>
              <a:ext cx="3168352" cy="2808312"/>
              <a:chOff x="3347864" y="2420888"/>
              <a:chExt cx="3168352" cy="2808312"/>
            </a:xfrm>
          </p:grpSpPr>
          <p:sp>
            <p:nvSpPr>
              <p:cNvPr id="12" name="Folyamatábra: Bekötés 11"/>
              <p:cNvSpPr/>
              <p:nvPr/>
            </p:nvSpPr>
            <p:spPr>
              <a:xfrm>
                <a:off x="4139952" y="3140968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" name="Folyamatábra: Bekötés 13"/>
              <p:cNvSpPr/>
              <p:nvPr/>
            </p:nvSpPr>
            <p:spPr>
              <a:xfrm>
                <a:off x="3563888" y="3645024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" name="Folyamatábra: Bekötés 14"/>
              <p:cNvSpPr/>
              <p:nvPr/>
            </p:nvSpPr>
            <p:spPr>
              <a:xfrm>
                <a:off x="3347864" y="5085184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" name="Folyamatábra: Bekötés 15"/>
              <p:cNvSpPr/>
              <p:nvPr/>
            </p:nvSpPr>
            <p:spPr>
              <a:xfrm>
                <a:off x="4932040" y="4941168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Folyamatábra: Bekötés 16"/>
              <p:cNvSpPr/>
              <p:nvPr/>
            </p:nvSpPr>
            <p:spPr>
              <a:xfrm>
                <a:off x="4572000" y="4149080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" name="Folyamatábra: Bekötés 17"/>
              <p:cNvSpPr/>
              <p:nvPr/>
            </p:nvSpPr>
            <p:spPr>
              <a:xfrm>
                <a:off x="5364088" y="5013176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Folyamatábra: Bekötés 18"/>
              <p:cNvSpPr/>
              <p:nvPr/>
            </p:nvSpPr>
            <p:spPr>
              <a:xfrm>
                <a:off x="6012160" y="4509120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Folyamatábra: Bekötés 19"/>
              <p:cNvSpPr/>
              <p:nvPr/>
            </p:nvSpPr>
            <p:spPr>
              <a:xfrm>
                <a:off x="5724128" y="4437112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Folyamatábra: Bekötés 20"/>
              <p:cNvSpPr/>
              <p:nvPr/>
            </p:nvSpPr>
            <p:spPr>
              <a:xfrm>
                <a:off x="6372200" y="3212976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Folyamatábra: Bekötés 21"/>
              <p:cNvSpPr/>
              <p:nvPr/>
            </p:nvSpPr>
            <p:spPr>
              <a:xfrm>
                <a:off x="5508104" y="2420888"/>
                <a:ext cx="144016" cy="144016"/>
              </a:xfrm>
              <a:prstGeom prst="flowChartConnector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33" name="Szövegdoboz 32"/>
          <p:cNvSpPr txBox="1"/>
          <p:nvPr/>
        </p:nvSpPr>
        <p:spPr>
          <a:xfrm>
            <a:off x="395536" y="1613699"/>
            <a:ext cx="38884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cohort</a:t>
            </a: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hu-H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hu-H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2012-2014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Centers</a:t>
            </a:r>
            <a:r>
              <a:rPr lang="hu-H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14 (Hungary)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hu-H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354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1403648" y="189801"/>
            <a:ext cx="71332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Hungarian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cohort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2012-2014</a:t>
            </a: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3284984"/>
            <a:ext cx="842493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published</a:t>
            </a:r>
            <a:endParaRPr 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hu-HU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learned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improve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collection</a:t>
            </a: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extend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database to other Central and Eastern European countries. </a:t>
            </a:r>
            <a:endParaRPr lang="hu-H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Kép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763555" y="189801"/>
            <a:ext cx="64134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Renewed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renewed</a:t>
            </a:r>
            <a:endParaRPr 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hu-HU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hu-HU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questionnaire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fully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updated</a:t>
            </a:r>
            <a:endParaRPr lang="hu-H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possibility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collection</a:t>
            </a: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-</a:t>
            </a:r>
            <a:r>
              <a:rPr lang="hu-H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Hungarian</a:t>
            </a:r>
            <a:endParaRPr lang="hu-H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-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collection</a:t>
            </a:r>
            <a:r>
              <a:rPr lang="hu-H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lang="hu-H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763555" y="189801"/>
            <a:ext cx="64134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Renewed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79512" y="1364570"/>
            <a:ext cx="46085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CONTENT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details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Details from the medical history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signs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Tumor-related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Oncological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therapy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Supportive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Concent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webpage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recording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sampling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916832"/>
            <a:ext cx="4538172" cy="341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9705" y="162521"/>
            <a:ext cx="1239061" cy="101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zövegdoboz 33"/>
          <p:cNvSpPr txBox="1"/>
          <p:nvPr/>
        </p:nvSpPr>
        <p:spPr>
          <a:xfrm>
            <a:off x="1763555" y="189801"/>
            <a:ext cx="64134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Renewed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79512" y="1364570"/>
            <a:ext cx="46085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CONTENT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details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Details from the medical history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signs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Tumor-related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Oncological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therapy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Supportive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Concent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hu-H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hu-H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webpage</a:t>
            </a:r>
            <a:endParaRPr lang="hu-H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recording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sampling</a:t>
            </a:r>
            <a:endParaRPr lang="hu-H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916832"/>
            <a:ext cx="4538172" cy="341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6660" y="342626"/>
            <a:ext cx="4477588" cy="6398742"/>
          </a:xfrm>
          <a:prstGeom prst="rect">
            <a:avLst/>
          </a:prstGeom>
          <a:noFill/>
          <a:ln w="9525">
            <a:solidFill>
              <a:schemeClr val="tx1">
                <a:alpha val="85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Peter\Dokumentumok\Downloads\HPSG2013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9" y="260648"/>
            <a:ext cx="912443" cy="95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Egyenes összekötő 4"/>
          <p:cNvCxnSpPr/>
          <p:nvPr/>
        </p:nvCxnSpPr>
        <p:spPr>
          <a:xfrm>
            <a:off x="779236" y="1268760"/>
            <a:ext cx="75371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5"/>
          <p:cNvSpPr txBox="1"/>
          <p:nvPr/>
        </p:nvSpPr>
        <p:spPr>
          <a:xfrm>
            <a:off x="1547664" y="6457741"/>
            <a:ext cx="6529456" cy="35563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Hungarian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Pancreatic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</a:t>
            </a:r>
            <a:r>
              <a:rPr lang="hu-HU" sz="1200" b="1" dirty="0" err="1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Study</a:t>
            </a:r>
            <a:r>
              <a:rPr lang="hu-HU" sz="1200" b="1" dirty="0" smtClean="0">
                <a:solidFill>
                  <a:srgbClr val="0070C0"/>
                </a:solidFill>
                <a:effectLst/>
                <a:ea typeface="Calibri"/>
                <a:cs typeface="Times New Roman"/>
              </a:rPr>
              <a:t> Group – Magyar Hasnyálmirigy Munkacsoport</a:t>
            </a:r>
            <a:endParaRPr lang="hu-H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75180" y="980678"/>
            <a:ext cx="10081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zövegdoboz 5"/>
          <p:cNvSpPr txBox="1"/>
          <p:nvPr/>
        </p:nvSpPr>
        <p:spPr>
          <a:xfrm>
            <a:off x="227481" y="909145"/>
            <a:ext cx="116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HPSG2015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1685810" y="189801"/>
            <a:ext cx="656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b="1" cap="all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pancreatic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hu-HU" sz="2000" b="1" cap="al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hu-HU" sz="2000" b="1" cap="all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Content</a:t>
            </a:r>
            <a:endParaRPr lang="hu-HU" sz="2000" b="1" cap="all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2000" b="1" cap="all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95536" y="1542271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u-H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79512" y="1364570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Patient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hu-HU" sz="2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details</a:t>
            </a:r>
            <a:endParaRPr lang="hu-HU" sz="20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hu-HU" sz="2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88840"/>
            <a:ext cx="6176861" cy="420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375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999</Words>
  <Application>Microsoft Office PowerPoint</Application>
  <PresentationFormat>Diavetítés a képernyőre (4:3 oldalarány)</PresentationFormat>
  <Paragraphs>286</Paragraphs>
  <Slides>19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labworks</dc:creator>
  <cp:lastModifiedBy>SZTE</cp:lastModifiedBy>
  <cp:revision>51</cp:revision>
  <dcterms:created xsi:type="dcterms:W3CDTF">2015-10-25T07:38:15Z</dcterms:created>
  <dcterms:modified xsi:type="dcterms:W3CDTF">2015-11-16T08:42:29Z</dcterms:modified>
</cp:coreProperties>
</file>